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69"/>
  </p:notesMasterIdLst>
  <p:sldIdLst>
    <p:sldId id="292" r:id="rId2"/>
    <p:sldId id="294" r:id="rId3"/>
    <p:sldId id="262" r:id="rId4"/>
    <p:sldId id="260" r:id="rId5"/>
    <p:sldId id="263" r:id="rId6"/>
    <p:sldId id="264" r:id="rId7"/>
    <p:sldId id="301" r:id="rId8"/>
    <p:sldId id="261" r:id="rId9"/>
    <p:sldId id="267" r:id="rId10"/>
    <p:sldId id="268" r:id="rId11"/>
    <p:sldId id="300" r:id="rId12"/>
    <p:sldId id="299" r:id="rId13"/>
    <p:sldId id="298" r:id="rId14"/>
    <p:sldId id="297" r:id="rId15"/>
    <p:sldId id="266" r:id="rId16"/>
    <p:sldId id="302" r:id="rId17"/>
    <p:sldId id="303" r:id="rId18"/>
    <p:sldId id="304" r:id="rId19"/>
    <p:sldId id="305" r:id="rId20"/>
    <p:sldId id="306" r:id="rId21"/>
    <p:sldId id="308" r:id="rId22"/>
    <p:sldId id="307" r:id="rId23"/>
    <p:sldId id="309" r:id="rId24"/>
    <p:sldId id="310" r:id="rId25"/>
    <p:sldId id="277" r:id="rId26"/>
    <p:sldId id="338" r:id="rId27"/>
    <p:sldId id="313" r:id="rId28"/>
    <p:sldId id="311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3" r:id="rId38"/>
    <p:sldId id="322" r:id="rId39"/>
    <p:sldId id="324" r:id="rId40"/>
    <p:sldId id="325" r:id="rId41"/>
    <p:sldId id="326" r:id="rId42"/>
    <p:sldId id="327" r:id="rId43"/>
    <p:sldId id="328" r:id="rId44"/>
    <p:sldId id="329" r:id="rId45"/>
    <p:sldId id="355" r:id="rId46"/>
    <p:sldId id="341" r:id="rId47"/>
    <p:sldId id="342" r:id="rId48"/>
    <p:sldId id="343" r:id="rId49"/>
    <p:sldId id="344" r:id="rId50"/>
    <p:sldId id="345" r:id="rId51"/>
    <p:sldId id="347" r:id="rId52"/>
    <p:sldId id="348" r:id="rId53"/>
    <p:sldId id="349" r:id="rId54"/>
    <p:sldId id="350" r:id="rId55"/>
    <p:sldId id="351" r:id="rId56"/>
    <p:sldId id="352" r:id="rId57"/>
    <p:sldId id="354" r:id="rId58"/>
    <p:sldId id="353" r:id="rId59"/>
    <p:sldId id="356" r:id="rId60"/>
    <p:sldId id="357" r:id="rId61"/>
    <p:sldId id="331" r:id="rId62"/>
    <p:sldId id="336" r:id="rId63"/>
    <p:sldId id="332" r:id="rId64"/>
    <p:sldId id="333" r:id="rId65"/>
    <p:sldId id="337" r:id="rId66"/>
    <p:sldId id="330" r:id="rId67"/>
    <p:sldId id="312" r:id="rId6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19" autoAdjust="0"/>
    <p:restoredTop sz="75150"/>
  </p:normalViewPr>
  <p:slideViewPr>
    <p:cSldViewPr snapToGrid="0">
      <p:cViewPr varScale="1">
        <p:scale>
          <a:sx n="66" d="100"/>
          <a:sy n="66" d="100"/>
        </p:scale>
        <p:origin x="208" y="592"/>
      </p:cViewPr>
      <p:guideLst>
        <p:guide orient="horz" pos="2160"/>
        <p:guide pos="384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F912B-1015-864F-9F81-3F26D8AD7374}" type="datetimeFigureOut">
              <a:rPr lang="nl-NL" smtClean="0"/>
              <a:t>22-09-18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BFAD-6D0B-F242-9F55-ABDA29A4336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3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675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124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444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144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http response, user events, data changes, state change,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916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775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Subscribe</a:t>
            </a:r>
            <a:r>
              <a:rPr lang="nl-NL" dirty="0"/>
              <a:t> takes </a:t>
            </a:r>
            <a:r>
              <a:rPr lang="nl-NL" dirty="0" err="1"/>
              <a:t>exactly</a:t>
            </a:r>
            <a:r>
              <a:rPr lang="nl-NL" dirty="0"/>
              <a:t> these </a:t>
            </a:r>
            <a:r>
              <a:rPr lang="nl-NL" dirty="0" err="1"/>
              <a:t>three</a:t>
            </a:r>
            <a:r>
              <a:rPr lang="nl-NL" dirty="0"/>
              <a:t> parameters!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54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: I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successive</a:t>
            </a:r>
            <a:r>
              <a:rPr lang="nl-NL" dirty="0"/>
              <a:t> http calls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661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801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485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35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264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1389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442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279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909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11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664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70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0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5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070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85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07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55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25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34923-928B-4BEB-905E-176DD5E8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E15FDD-461E-41C6-9613-28F42A8D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BD85CE-1071-4E90-8C86-0DC77FBA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BEE5-72EB-49E1-B64B-313618BA3122}" type="datetimeFigureOut">
              <a:rPr lang="nl-NL" smtClean="0"/>
              <a:t>22-09-18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44349F-8B81-414B-A102-BCC4BF37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ABE-FFF4-4993-95DB-1948439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87A5-ECA9-4F04-98B7-4E3AC591B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tiff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tiff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99635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149B3-0D6E-1144-8B72-E0C7C7D0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79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4221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80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89DE0A-5594-8549-961C-39E505F20B41}"/>
              </a:ext>
            </a:extLst>
          </p:cNvPr>
          <p:cNvSpPr/>
          <p:nvPr/>
        </p:nvSpPr>
        <p:spPr>
          <a:xfrm>
            <a:off x="349250" y="2347507"/>
            <a:ext cx="1012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dirty="0" err="1">
                <a:solidFill>
                  <a:srgbClr val="FFA033"/>
                </a:solidFill>
              </a:rPr>
              <a:t>async</a:t>
            </a:r>
            <a:endParaRPr lang="nl-NL" sz="28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6587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support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77B76FAB-11C8-CF44-A1CE-7D4118CD92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49250" y="1386277"/>
            <a:ext cx="11537950" cy="5144308"/>
          </a:xfrm>
        </p:spPr>
      </p:pic>
      <p:sp>
        <p:nvSpPr>
          <p:cNvPr id="7" name="Wolk 6">
            <a:extLst>
              <a:ext uri="{FF2B5EF4-FFF2-40B4-BE49-F238E27FC236}">
                <a16:creationId xmlns:a16="http://schemas.microsoft.com/office/drawing/2014/main" id="{6CE88ECC-2CCD-734E-8370-D1735B3389D6}"/>
              </a:ext>
            </a:extLst>
          </p:cNvPr>
          <p:cNvSpPr/>
          <p:nvPr/>
        </p:nvSpPr>
        <p:spPr>
          <a:xfrm>
            <a:off x="1811867" y="1591734"/>
            <a:ext cx="8382000" cy="443653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It does </a:t>
            </a:r>
            <a:r>
              <a:rPr lang="nl-NL" sz="2800" dirty="0" err="1">
                <a:solidFill>
                  <a:schemeClr val="tx1"/>
                </a:solidFill>
              </a:rPr>
              <a:t>not</a:t>
            </a:r>
            <a:r>
              <a:rPr lang="nl-NL" sz="2800" dirty="0">
                <a:solidFill>
                  <a:schemeClr val="tx1"/>
                </a:solidFill>
              </a:rPr>
              <a:t> matter </a:t>
            </a:r>
            <a:r>
              <a:rPr lang="nl-NL" sz="2800" dirty="0" err="1">
                <a:solidFill>
                  <a:schemeClr val="tx1"/>
                </a:solidFill>
              </a:rPr>
              <a:t>if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</a:t>
            </a:r>
            <a:br>
              <a:rPr lang="nl-NL" sz="2800" dirty="0">
                <a:solidFill>
                  <a:schemeClr val="tx1"/>
                </a:solidFill>
              </a:rPr>
            </a:br>
            <a:br>
              <a:rPr lang="nl-NL" sz="2800" dirty="0">
                <a:solidFill>
                  <a:schemeClr val="tx1"/>
                </a:solidFill>
              </a:rPr>
            </a:br>
            <a:r>
              <a:rPr lang="nl-NL" sz="2800" dirty="0" err="1">
                <a:solidFill>
                  <a:schemeClr val="tx1"/>
                </a:solidFill>
              </a:rPr>
              <a:t>transpile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your</a:t>
            </a:r>
            <a:r>
              <a:rPr lang="nl-NL" sz="2800" dirty="0">
                <a:solidFill>
                  <a:schemeClr val="tx1"/>
                </a:solidFill>
              </a:rPr>
              <a:t> code!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6451EC-889B-1F4A-8327-7A88CF905BC2}"/>
              </a:ext>
            </a:extLst>
          </p:cNvPr>
          <p:cNvSpPr/>
          <p:nvPr/>
        </p:nvSpPr>
        <p:spPr>
          <a:xfrm>
            <a:off x="9779764" y="890660"/>
            <a:ext cx="2107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DBEFFF"/>
                </a:solidFill>
              </a:rPr>
              <a:t>Source: </a:t>
            </a:r>
            <a:r>
              <a:rPr lang="nl-NL" dirty="0" err="1">
                <a:solidFill>
                  <a:srgbClr val="DBEFFF"/>
                </a:solidFill>
              </a:rPr>
              <a:t>caniuse.com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5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pitfalls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79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three friends.</a:t>
            </a:r>
          </a:p>
          <a:p>
            <a:r>
              <a:rPr lang="en-US" dirty="0"/>
              <a:t>Who did the most recent push?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8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</p:spPr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A94C5E-5AD7-1548-B721-5ECC746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3861DC1-52A3-C845-ACBE-2422EDA8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256B1A4-722C-E945-B906-C2F346B1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405E2A9-F626-FC4B-97B8-9CD7182C9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20DB-A8E9-DB47-8339-B52605B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</a:t>
            </a:r>
            <a:r>
              <a:rPr lang="nl-NL" dirty="0" err="1"/>
              <a:t>asynchronicity</a:t>
            </a:r>
            <a:r>
              <a:rPr lang="nl-NL" dirty="0"/>
              <a:t> in Javascript in 2018</a:t>
            </a:r>
          </a:p>
        </p:txBody>
      </p:sp>
    </p:spTree>
    <p:extLst>
      <p:ext uri="{BB962C8B-B14F-4D97-AF65-F5344CB8AC3E}">
        <p14:creationId xmlns:p14="http://schemas.microsoft.com/office/powerpoint/2010/main" val="280473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90A1A529-F2ED-6A45-9AF2-ACF02B38EB70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459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DE365AD-F3A3-AD40-B8DB-C07B8A5AA253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47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376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82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800B70-ADF4-5849-8E08-13AF99C9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async</a:t>
            </a:r>
            <a:r>
              <a:rPr lang="nl-NL" dirty="0"/>
              <a:t> /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643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EEFAE-1122-8B40-815A-DEF5CDEE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8A90EF-160C-3449-889C-BC6DDCED32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/catch</a:t>
            </a:r>
          </a:p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b="1" dirty="0" err="1"/>
              <a:t>then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755398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32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r>
              <a:rPr lang="nl-NL" dirty="0"/>
              <a:t> on </a:t>
            </a:r>
            <a:r>
              <a:rPr lang="nl-NL" dirty="0" err="1"/>
              <a:t>steroids</a:t>
            </a:r>
            <a:endParaRPr lang="nl-NL" dirty="0"/>
          </a:p>
          <a:p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stream of </a:t>
            </a:r>
            <a:r>
              <a:rPr lang="nl-NL" dirty="0" err="1"/>
              <a:t>values</a:t>
            </a:r>
            <a:r>
              <a:rPr lang="nl-NL" dirty="0"/>
              <a:t> over time</a:t>
            </a:r>
          </a:p>
          <a:p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combine </a:t>
            </a:r>
            <a:r>
              <a:rPr lang="nl-NL" dirty="0" err="1"/>
              <a:t>with</a:t>
            </a:r>
            <a:r>
              <a:rPr lang="nl-NL" dirty="0"/>
              <a:t> operators</a:t>
            </a:r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Angular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37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r>
              <a:rPr lang="nl-NL" dirty="0"/>
              <a:t>: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Http response</a:t>
            </a:r>
          </a:p>
          <a:p>
            <a:r>
              <a:rPr lang="nl-NL" dirty="0"/>
              <a:t>User events</a:t>
            </a:r>
          </a:p>
          <a:p>
            <a:r>
              <a:rPr lang="nl-NL" dirty="0"/>
              <a:t>Data changes</a:t>
            </a:r>
          </a:p>
          <a:p>
            <a:r>
              <a:rPr lang="nl-NL" dirty="0"/>
              <a:t>State changes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</p:spTree>
    <p:extLst>
      <p:ext uri="{BB962C8B-B14F-4D97-AF65-F5344CB8AC3E}">
        <p14:creationId xmlns:p14="http://schemas.microsoft.com/office/powerpoint/2010/main" val="6919049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Michel Vollebregt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BA79CA-2A91-A644-80E1-DC57BE15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520950"/>
            <a:ext cx="2019300" cy="20193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E2697F1-F08F-D748-BF80-9210E5AD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94" y="3962400"/>
            <a:ext cx="1506559" cy="15891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EA6EA2-E67F-8645-8205-0F060DFD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76" y="2971800"/>
            <a:ext cx="1689100" cy="31369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472DCB4-308A-1A44-B14B-9286FEF0F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606" y="1390650"/>
            <a:ext cx="1739900" cy="17399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D815AF3E-610F-BA4B-8493-06FBA543E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45" y="4795947"/>
            <a:ext cx="1941939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75DC7121-CE2E-F54D-9A01-8760355B434E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httpClient</a:t>
            </a:r>
            <a:r>
              <a:rPr lang="nl-NL" sz="2800" dirty="0">
                <a:solidFill>
                  <a:schemeClr val="tx1"/>
                </a:solidFill>
              </a:rPr>
              <a:t> returns </a:t>
            </a:r>
            <a:r>
              <a:rPr lang="nl-NL" sz="2800" dirty="0" err="1">
                <a:solidFill>
                  <a:schemeClr val="tx1"/>
                </a:solidFill>
              </a:rPr>
              <a:t>an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329017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655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CA5B8029-875B-264A-8768-5B13A85A4515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a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every</a:t>
            </a:r>
            <a:r>
              <a:rPr lang="nl-NL" sz="2800" dirty="0">
                <a:solidFill>
                  <a:schemeClr val="tx1"/>
                </a:solidFill>
              </a:rPr>
              <a:t> second</a:t>
            </a:r>
          </a:p>
        </p:txBody>
      </p:sp>
    </p:spTree>
    <p:extLst>
      <p:ext uri="{BB962C8B-B14F-4D97-AF65-F5344CB8AC3E}">
        <p14:creationId xmlns:p14="http://schemas.microsoft.com/office/powerpoint/2010/main" val="1336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28310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4A537-287B-834A-BCD8-C7EC713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E8552CB-9B69-2F4D-A04F-0D52C359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6D74E8-AABF-FA46-A5CE-C5BA337F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389900-F162-D949-A164-1B111E81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8D97945-44F2-BE45-B015-5F15EE78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37E6082-F89B-D745-8641-F29D80B8C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sp>
        <p:nvSpPr>
          <p:cNvPr id="19" name="Wolk 18">
            <a:extLst>
              <a:ext uri="{FF2B5EF4-FFF2-40B4-BE49-F238E27FC236}">
                <a16:creationId xmlns:a16="http://schemas.microsoft.com/office/drawing/2014/main" id="{EFDA81D5-64AC-084B-9A76-1C4F2668AA66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Don’t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forget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to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unsubscribe</a:t>
            </a:r>
            <a:r>
              <a:rPr lang="nl-NL" sz="2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52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events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End in error state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93198708-D834-9044-B170-435C4AB1AD40}"/>
              </a:ext>
            </a:extLst>
          </p:cNvPr>
          <p:cNvSpPr/>
          <p:nvPr/>
        </p:nvSpPr>
        <p:spPr>
          <a:xfrm>
            <a:off x="493802" y="2276317"/>
            <a:ext cx="2439179" cy="37438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next(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complete()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error(</a:t>
            </a:r>
            <a:r>
              <a:rPr lang="nl-NL" sz="2800" dirty="0" err="1">
                <a:solidFill>
                  <a:schemeClr val="tx1"/>
                </a:solidFill>
              </a:rPr>
              <a:t>err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1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91070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3A05DC-2038-5D41-BCFE-C49C12747D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Promises</a:t>
            </a:r>
            <a:endParaRPr lang="nl-NL" dirty="0"/>
          </a:p>
          <a:p>
            <a:r>
              <a:rPr lang="nl-NL" dirty="0" err="1"/>
              <a:t>Observables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26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 </a:t>
            </a:r>
            <a:r>
              <a:rPr lang="nl-NL" sz="2800" dirty="0">
                <a:solidFill>
                  <a:srgbClr val="DBEFFF"/>
                </a:solidFill>
              </a:rPr>
              <a:t>x </a:t>
            </a:r>
            <a:r>
              <a:rPr lang="nl-NL" sz="2800" dirty="0"/>
              <a:t>=&gt; </a:t>
            </a:r>
            <a:r>
              <a:rPr lang="nl-NL" sz="2800" dirty="0">
                <a:solidFill>
                  <a:srgbClr val="DBEFFF"/>
                </a:solidFill>
              </a:rPr>
              <a:t>10 * x </a:t>
            </a:r>
            <a:r>
              <a:rPr lang="nl-NL" sz="2800" dirty="0"/>
              <a:t>)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7" y="51671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EE872A13-D54D-4A40-83F1-067ACB9FE4CE}"/>
              </a:ext>
            </a:extLst>
          </p:cNvPr>
          <p:cNvSpPr/>
          <p:nvPr/>
        </p:nvSpPr>
        <p:spPr>
          <a:xfrm>
            <a:off x="3191773" y="483079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10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0AE7B79F-E579-7B4B-A84B-DFF4A0F57BCA}"/>
              </a:ext>
            </a:extLst>
          </p:cNvPr>
          <p:cNvSpPr/>
          <p:nvPr/>
        </p:nvSpPr>
        <p:spPr>
          <a:xfrm>
            <a:off x="4672641" y="4830793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20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C75414A2-7A16-434B-AA7F-5B2B348950EE}"/>
              </a:ext>
            </a:extLst>
          </p:cNvPr>
          <p:cNvSpPr/>
          <p:nvPr/>
        </p:nvSpPr>
        <p:spPr>
          <a:xfrm>
            <a:off x="6135478" y="4830793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30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D06D12EB-44AE-1B47-A57B-11E7E38A872A}"/>
              </a:ext>
            </a:extLst>
          </p:cNvPr>
          <p:cNvSpPr/>
          <p:nvPr/>
        </p:nvSpPr>
        <p:spPr>
          <a:xfrm>
            <a:off x="8787052" y="4830793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50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50" y="48307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2938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69787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8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81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operators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8DD0FF"/>
                </a:solidFill>
              </a:rPr>
              <a:t>10 </a:t>
            </a:r>
            <a:r>
              <a:rPr lang="nl-NL" dirty="0"/>
              <a:t>* 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filter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% </a:t>
            </a:r>
            <a:r>
              <a:rPr lang="nl-NL" dirty="0">
                <a:solidFill>
                  <a:srgbClr val="8DD0FF"/>
                </a:solidFill>
              </a:rPr>
              <a:t>20 </a:t>
            </a:r>
            <a:r>
              <a:rPr lang="nl-NL" dirty="0"/>
              <a:t>=== 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 err="1">
                <a:solidFill>
                  <a:srgbClr val="FFC66D"/>
                </a:solidFill>
              </a:rPr>
              <a:t>bufferCount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5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take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3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  delay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))</a:t>
            </a:r>
            <a:r>
              <a:rPr lang="nl-NL" dirty="0">
                <a:solidFill>
                  <a:srgbClr val="FF953D"/>
                </a:solidFill>
              </a:rPr>
              <a:t> ,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  </a:t>
            </a:r>
            <a:r>
              <a:rPr lang="nl-NL" dirty="0" err="1">
                <a:solidFill>
                  <a:srgbClr val="FFC66D"/>
                </a:solidFill>
              </a:rPr>
              <a:t>catchError</a:t>
            </a:r>
            <a:r>
              <a:rPr lang="nl-NL" dirty="0"/>
              <a:t>(() =&gt; </a:t>
            </a: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of</a:t>
            </a:r>
            <a:r>
              <a:rPr lang="nl-NL" dirty="0"/>
              <a:t>([]))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C66D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436ECD-B2FF-AE40-9CA7-832ED8E4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commits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most recent GitHub repo I pushed to.</a:t>
            </a:r>
          </a:p>
          <a:p>
            <a:r>
              <a:rPr lang="en-US" dirty="0"/>
              <a:t>How many commits does it have?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8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=&gt; </a:t>
            </a:r>
            <a:r>
              <a:rPr lang="nl-NL" sz="2800" dirty="0" err="1">
                <a:solidFill>
                  <a:srgbClr val="DBEFFF"/>
                </a:solidFill>
              </a:rPr>
              <a:t>httpClient</a:t>
            </a:r>
            <a:r>
              <a:rPr lang="nl-NL" sz="2800" dirty="0" err="1"/>
              <a:t>.</a:t>
            </a:r>
            <a:r>
              <a:rPr lang="nl-NL" sz="2800" dirty="0" err="1">
                <a:solidFill>
                  <a:srgbClr val="FFC66D"/>
                </a:solidFill>
              </a:rPr>
              <a:t>get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 err="1"/>
              <a:t>.commits_url</a:t>
            </a:r>
            <a:r>
              <a:rPr lang="nl-NL" sz="2800" dirty="0"/>
              <a:t>))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6AB212F8-23BE-7240-BB9A-EE6E36BDD334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B7585A0-62CB-B843-93DA-68BD24FB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strike="sngStrike" dirty="0">
                <a:solidFill>
                  <a:srgbClr val="FFC66D"/>
                </a:solidFill>
              </a:rPr>
              <a:t>map</a:t>
            </a:r>
            <a:r>
              <a:rPr lang="nl-NL" sz="2800" dirty="0">
                <a:solidFill>
                  <a:srgbClr val="FFC66D"/>
                </a:solidFill>
              </a:rPr>
              <a:t> </a:t>
            </a:r>
            <a:r>
              <a:rPr lang="nl-NL" sz="2800" dirty="0" err="1">
                <a:solidFill>
                  <a:srgbClr val="FFC66D"/>
                </a:solidFill>
              </a:rPr>
              <a:t>mergeMap</a:t>
            </a:r>
            <a:endParaRPr lang="nl-NL" sz="28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C2B6E81-6FD6-D944-A793-3947CC25F015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8D6B4C7-1473-0648-9459-4E70B19BE0F1}"/>
              </a:ext>
            </a:extLst>
          </p:cNvPr>
          <p:cNvCxnSpPr>
            <a:cxnSpLocks/>
          </p:cNvCxnSpPr>
          <p:nvPr/>
        </p:nvCxnSpPr>
        <p:spPr>
          <a:xfrm>
            <a:off x="767607" y="545292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al 14">
            <a:extLst>
              <a:ext uri="{FF2B5EF4-FFF2-40B4-BE49-F238E27FC236}">
                <a16:creationId xmlns:a16="http://schemas.microsoft.com/office/drawing/2014/main" id="{74B79E53-96E6-2245-AF25-7A001D380A30}"/>
              </a:ext>
            </a:extLst>
          </p:cNvPr>
          <p:cNvSpPr/>
          <p:nvPr/>
        </p:nvSpPr>
        <p:spPr>
          <a:xfrm>
            <a:off x="2892907" y="4535781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[..</a:t>
            </a:r>
            <a:r>
              <a:rPr lang="nl-NL" dirty="0" err="1"/>
              <a:t>commits</a:t>
            </a:r>
            <a:r>
              <a:rPr lang="nl-NL" dirty="0"/>
              <a:t>]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BA50FF8-A0E7-CA49-968B-9E8860A8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Five operators like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flatMap</a:t>
            </a:r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630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runs in a single thread in </a:t>
            </a:r>
            <a:r>
              <a:rPr lang="nl-NL" dirty="0" err="1"/>
              <a:t>the</a:t>
            </a:r>
            <a:r>
              <a:rPr lang="nl-NL" dirty="0"/>
              <a:t> browser</a:t>
            </a:r>
          </a:p>
          <a:p>
            <a:r>
              <a:rPr lang="nl-NL" dirty="0" err="1"/>
              <a:t>Don’t</a:t>
            </a:r>
            <a:r>
              <a:rPr lang="nl-NL" dirty="0"/>
              <a:t> block!</a:t>
            </a:r>
          </a:p>
        </p:txBody>
      </p:sp>
    </p:spTree>
    <p:extLst>
      <p:ext uri="{BB962C8B-B14F-4D97-AF65-F5344CB8AC3E}">
        <p14:creationId xmlns:p14="http://schemas.microsoft.com/office/powerpoint/2010/main" val="1372670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Four</a:t>
            </a:r>
            <a:r>
              <a:rPr lang="nl-NL" dirty="0"/>
              <a:t> operators like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1CF04D30-C156-D346-BC34-01C47061494B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Source </a:t>
            </a:r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one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? Same effect!</a:t>
            </a:r>
          </a:p>
        </p:txBody>
      </p:sp>
    </p:spTree>
    <p:extLst>
      <p:ext uri="{BB962C8B-B14F-4D97-AF65-F5344CB8AC3E}">
        <p14:creationId xmlns:p14="http://schemas.microsoft.com/office/powerpoint/2010/main" val="11478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refresh</a:t>
            </a:r>
            <a:r>
              <a:rPr lang="nl-NL" dirty="0"/>
              <a:t> on mouse click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observable =&gt; mouse clicks</a:t>
            </a:r>
          </a:p>
          <a:p>
            <a:r>
              <a:rPr lang="en-US" dirty="0"/>
              <a:t>On click =&gt; refresh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3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mergeMap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26" grpId="0" animBg="1"/>
      <p:bldP spid="36" grpId="0" animBg="1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64275" y="1707898"/>
            <a:ext cx="3996374" cy="2600561"/>
          </a:xfrm>
          <a:prstGeom prst="bentConnector3">
            <a:avLst>
              <a:gd name="adj1" fmla="val 70497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Preserve </a:t>
            </a:r>
            <a:r>
              <a:rPr lang="nl-NL" dirty="0" err="1"/>
              <a:t>the</a:t>
            </a:r>
            <a:r>
              <a:rPr lang="nl-NL" dirty="0"/>
              <a:t> order: </a:t>
            </a:r>
            <a:r>
              <a:rPr lang="nl-NL" dirty="0" err="1"/>
              <a:t>concatMap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79606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7960649" y="5380384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concatMap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893D6BE-1BFA-D446-8D0D-B7CEC5B6AB34}"/>
              </a:ext>
            </a:extLst>
          </p:cNvPr>
          <p:cNvCxnSpPr>
            <a:cxnSpLocks/>
          </p:cNvCxnSpPr>
          <p:nvPr/>
        </p:nvCxnSpPr>
        <p:spPr>
          <a:xfrm>
            <a:off x="84802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36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Cancel </a:t>
            </a:r>
            <a:r>
              <a:rPr lang="nl-NL" dirty="0" err="1"/>
              <a:t>earlier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: </a:t>
            </a:r>
            <a:r>
              <a:rPr lang="nl-NL" dirty="0" err="1"/>
              <a:t>switchMap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switchMap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86430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Ignore</a:t>
            </a:r>
            <a:r>
              <a:rPr lang="nl-NL" dirty="0"/>
              <a:t> later </a:t>
            </a:r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888592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6F951CE8-2B8B-EE46-A959-F18CC86E8F72}"/>
              </a:ext>
            </a:extLst>
          </p:cNvPr>
          <p:cNvSpPr/>
          <p:nvPr/>
        </p:nvSpPr>
        <p:spPr>
          <a:xfrm>
            <a:off x="7739524" y="1168065"/>
            <a:ext cx="1016751" cy="10677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2A10B217-5461-2A41-8749-DFE09C0CDDDB}"/>
              </a:ext>
            </a:extLst>
          </p:cNvPr>
          <p:cNvSpPr/>
          <p:nvPr/>
        </p:nvSpPr>
        <p:spPr>
          <a:xfrm>
            <a:off x="9437950" y="380885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4" name="Gebogen verbindingslijn 23">
            <a:extLst>
              <a:ext uri="{FF2B5EF4-FFF2-40B4-BE49-F238E27FC236}">
                <a16:creationId xmlns:a16="http://schemas.microsoft.com/office/drawing/2014/main" id="{34D2970C-645B-214E-856B-10751157376A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7800149" y="2686058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45849B8D-804B-4941-BD7E-08BEDA91430D}"/>
              </a:ext>
            </a:extLst>
          </p:cNvPr>
          <p:cNvSpPr/>
          <p:nvPr/>
        </p:nvSpPr>
        <p:spPr>
          <a:xfrm>
            <a:off x="9437950" y="539146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432B57C-91FE-A04A-99CE-2C0C9C28470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9946326" y="48388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exhaustMap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23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36" grpId="0" animBg="1"/>
      <p:bldP spid="19" grpId="0" animBg="1"/>
      <p:bldP spid="20" grpId="0" animBg="1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2CCD-E44C-2D44-B049-2151953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755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already</a:t>
            </a:r>
            <a:r>
              <a:rPr lang="nl-NL" dirty="0"/>
              <a:t> running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B819C45-B4B1-5449-8AF2-4289C4EE5682}"/>
              </a:ext>
            </a:extLst>
          </p:cNvPr>
          <p:cNvCxnSpPr>
            <a:cxnSpLocks/>
          </p:cNvCxnSpPr>
          <p:nvPr/>
        </p:nvCxnSpPr>
        <p:spPr>
          <a:xfrm>
            <a:off x="2800350" y="2075264"/>
            <a:ext cx="8638276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590E60D3-A1E4-7340-972F-E1DFF70D126C}"/>
              </a:ext>
            </a:extLst>
          </p:cNvPr>
          <p:cNvSpPr/>
          <p:nvPr/>
        </p:nvSpPr>
        <p:spPr>
          <a:xfrm>
            <a:off x="3191773" y="17388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F4E6386-D62D-2E46-95EF-C4592581C541}"/>
              </a:ext>
            </a:extLst>
          </p:cNvPr>
          <p:cNvSpPr/>
          <p:nvPr/>
        </p:nvSpPr>
        <p:spPr>
          <a:xfrm>
            <a:off x="4672641" y="17388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E2D90D8C-A96A-694F-8305-8CA61E75BAC7}"/>
              </a:ext>
            </a:extLst>
          </p:cNvPr>
          <p:cNvSpPr/>
          <p:nvPr/>
        </p:nvSpPr>
        <p:spPr>
          <a:xfrm>
            <a:off x="6135478" y="17388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79B210A0-8963-A14A-BC3A-09B40F411E41}"/>
              </a:ext>
            </a:extLst>
          </p:cNvPr>
          <p:cNvSpPr/>
          <p:nvPr/>
        </p:nvSpPr>
        <p:spPr>
          <a:xfrm>
            <a:off x="8787052" y="17388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BF8D82E-F972-7040-8B3D-977369F4D2E8}"/>
              </a:ext>
            </a:extLst>
          </p:cNvPr>
          <p:cNvCxnSpPr/>
          <p:nvPr/>
        </p:nvCxnSpPr>
        <p:spPr>
          <a:xfrm>
            <a:off x="10524226" y="17388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>
            <a:extLst>
              <a:ext uri="{FF2B5EF4-FFF2-40B4-BE49-F238E27FC236}">
                <a16:creationId xmlns:a16="http://schemas.microsoft.com/office/drawing/2014/main" id="{B62F3954-494D-CB42-BD1B-D0DD38763591}"/>
              </a:ext>
            </a:extLst>
          </p:cNvPr>
          <p:cNvCxnSpPr>
            <a:cxnSpLocks/>
          </p:cNvCxnSpPr>
          <p:nvPr/>
        </p:nvCxnSpPr>
        <p:spPr>
          <a:xfrm rot="5400000">
            <a:off x="3691974" y="3866515"/>
            <a:ext cx="3582503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9F58E813-989A-DF4A-8410-2D9EC70D8916}"/>
              </a:ext>
            </a:extLst>
          </p:cNvPr>
          <p:cNvSpPr txBox="1"/>
          <p:nvPr/>
        </p:nvSpPr>
        <p:spPr>
          <a:xfrm>
            <a:off x="4402094" y="3688199"/>
            <a:ext cx="107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04D79A41-D88A-444F-8B45-F09C15098F58}"/>
              </a:ext>
            </a:extLst>
          </p:cNvPr>
          <p:cNvCxnSpPr>
            <a:cxnSpLocks/>
          </p:cNvCxnSpPr>
          <p:nvPr/>
        </p:nvCxnSpPr>
        <p:spPr>
          <a:xfrm>
            <a:off x="5489576" y="5664117"/>
            <a:ext cx="587962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62886737-B3DC-E144-ACE9-83A01857709F}"/>
              </a:ext>
            </a:extLst>
          </p:cNvPr>
          <p:cNvSpPr/>
          <p:nvPr/>
        </p:nvSpPr>
        <p:spPr>
          <a:xfrm>
            <a:off x="6066048" y="5327740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F7D0B7C-62A5-B14E-92F4-E15E4FA92D50}"/>
              </a:ext>
            </a:extLst>
          </p:cNvPr>
          <p:cNvSpPr/>
          <p:nvPr/>
        </p:nvSpPr>
        <p:spPr>
          <a:xfrm>
            <a:off x="8717622" y="5327740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47E13CE-F90F-2E43-90FF-6D01B79A9247}"/>
              </a:ext>
            </a:extLst>
          </p:cNvPr>
          <p:cNvCxnSpPr>
            <a:cxnSpLocks/>
          </p:cNvCxnSpPr>
          <p:nvPr/>
        </p:nvCxnSpPr>
        <p:spPr>
          <a:xfrm>
            <a:off x="10454796" y="5327740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38" grpId="0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subscribe</a:t>
            </a:r>
            <a:endParaRPr lang="nl-NL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3886200" y="4003659"/>
            <a:ext cx="42291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6450701" y="3667282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7457176" y="3667282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5483225" y="5657768"/>
            <a:ext cx="4982474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0D4F4859-5389-1B41-8C1B-004C43728C5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1085850" cy="1969520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bogen verbindingslijn 25">
            <a:extLst>
              <a:ext uri="{FF2B5EF4-FFF2-40B4-BE49-F238E27FC236}">
                <a16:creationId xmlns:a16="http://schemas.microsoft.com/office/drawing/2014/main" id="{709530BB-2CD8-384C-8FD4-832BD820357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2682875" cy="3623628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2832013" y="279917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4411126" y="283812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9" grpId="0" animBg="1"/>
      <p:bldP spid="36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share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Turning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hot: share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6800850" y="5657768"/>
            <a:ext cx="35052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0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9" grpId="0" animBg="1"/>
      <p:bldP spid="36" grpId="0"/>
      <p:bldP spid="37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most recent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recent GitHub repo I pushed to?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42F2C70-DFE4-3140-9586-CD29BE96913C}"/>
              </a:ext>
            </a:extLst>
          </p:cNvPr>
          <p:cNvCxnSpPr>
            <a:cxnSpLocks/>
          </p:cNvCxnSpPr>
          <p:nvPr/>
        </p:nvCxnSpPr>
        <p:spPr>
          <a:xfrm>
            <a:off x="2165086" y="3812767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90DE6C0-EC84-6A4A-AF05-F866D4A43B72}"/>
              </a:ext>
            </a:extLst>
          </p:cNvPr>
          <p:cNvCxnSpPr>
            <a:cxnSpLocks/>
          </p:cNvCxnSpPr>
          <p:nvPr/>
        </p:nvCxnSpPr>
        <p:spPr>
          <a:xfrm>
            <a:off x="1870121" y="4805825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98604CD-23BB-4A40-99A7-A53525973293}"/>
              </a:ext>
            </a:extLst>
          </p:cNvPr>
          <p:cNvSpPr txBox="1"/>
          <p:nvPr/>
        </p:nvSpPr>
        <p:spPr>
          <a:xfrm>
            <a:off x="3062605" y="3273320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 call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4609CF6-C006-6A48-AB5F-98026FDE0870}"/>
              </a:ext>
            </a:extLst>
          </p:cNvPr>
          <p:cNvSpPr txBox="1"/>
          <p:nvPr/>
        </p:nvSpPr>
        <p:spPr>
          <a:xfrm>
            <a:off x="3200815" y="50545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JSON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4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shareReplay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Caching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: </a:t>
            </a:r>
            <a:r>
              <a:rPr lang="nl-NL" dirty="0" err="1"/>
              <a:t>shareReplay</a:t>
            </a:r>
            <a:r>
              <a:rPr lang="nl-NL" dirty="0"/>
              <a:t>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6904165" y="532774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54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541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617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>
                <a:solidFill>
                  <a:srgbClr val="DBEFFF"/>
                </a:solidFill>
              </a:rPr>
              <a:t>				</a:t>
            </a:r>
            <a:r>
              <a:rPr lang="nl-NL" dirty="0"/>
              <a:t>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87956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4551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8292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11502"/>
            <a:ext cx="5758252" cy="814977"/>
          </a:xfrm>
        </p:spPr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5240667" cy="5176060"/>
          </a:xfrm>
        </p:spPr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2597F5C-FB55-6F42-963F-4AE13998215A}"/>
              </a:ext>
            </a:extLst>
          </p:cNvPr>
          <p:cNvSpPr txBox="1">
            <a:spLocks/>
          </p:cNvSpPr>
          <p:nvPr/>
        </p:nvSpPr>
        <p:spPr>
          <a:xfrm flipH="1">
            <a:off x="6107502" y="1370438"/>
            <a:ext cx="5240667" cy="517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Emit</a:t>
            </a:r>
            <a:r>
              <a:rPr lang="nl-NL" dirty="0"/>
              <a:t> zero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Powerful</a:t>
            </a:r>
            <a:r>
              <a:rPr lang="nl-NL" dirty="0"/>
              <a:t> operators</a:t>
            </a:r>
          </a:p>
          <a:p>
            <a:r>
              <a:rPr lang="nl-NL" dirty="0"/>
              <a:t>Standard in </a:t>
            </a:r>
            <a:r>
              <a:rPr lang="nl-NL" dirty="0" err="1"/>
              <a:t>Angular</a:t>
            </a:r>
            <a:endParaRPr lang="nl-NL" dirty="0"/>
          </a:p>
          <a:p>
            <a:endParaRPr lang="nl-NL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7FC4227-0C00-FD4D-864F-857F3E0BAF29}"/>
              </a:ext>
            </a:extLst>
          </p:cNvPr>
          <p:cNvSpPr txBox="1">
            <a:spLocks/>
          </p:cNvSpPr>
          <p:nvPr/>
        </p:nvSpPr>
        <p:spPr>
          <a:xfrm>
            <a:off x="5156498" y="311502"/>
            <a:ext cx="5758252" cy="814977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Gotham Bold" charset="0"/>
                <a:ea typeface="+mj-ea"/>
                <a:cs typeface="+mj-cs"/>
              </a:defRPr>
            </a:lvl1pPr>
          </a:lstStyle>
          <a:p>
            <a:pPr algn="r"/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27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	</a:t>
            </a:r>
          </a:p>
          <a:p>
            <a:pPr marL="0" indent="0">
              <a:buNone/>
            </a:pPr>
            <a:r>
              <a:rPr lang="nl-NL" dirty="0"/>
              <a:t>	Michel Vollebregt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mvollebregt</a:t>
            </a:r>
            <a:r>
              <a:rPr lang="nl-NL" dirty="0"/>
              <a:t>/techorama-2018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mvollebregt@ilionx.com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ilionx&amp;qnh</a:t>
            </a:r>
            <a:r>
              <a:rPr lang="nl-NL" dirty="0"/>
              <a:t> @ P2 (</a:t>
            </a:r>
            <a:r>
              <a:rPr lang="nl-NL" dirty="0" err="1"/>
              <a:t>opposite</a:t>
            </a:r>
            <a:r>
              <a:rPr lang="nl-NL" dirty="0"/>
              <a:t> catering)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C942D9-04D9-4E46-A615-CEE088B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649004"/>
            <a:ext cx="783747" cy="78374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09D92C2-F56D-5F40-931E-BAA7A212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8" y="2742919"/>
            <a:ext cx="819150" cy="7996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439FB7-C401-4F4E-AE9B-ED08428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0" y="3755083"/>
            <a:ext cx="895893" cy="8958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76FCF5-6627-1646-B26F-00837183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3960" y="4989468"/>
            <a:ext cx="904359" cy="90435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AFF1AC-F232-554B-8D3E-1CABE7B3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91" y="0"/>
            <a:ext cx="383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845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  <p:sp>
        <p:nvSpPr>
          <p:cNvPr id="5" name="Wolk 4">
            <a:extLst>
              <a:ext uri="{FF2B5EF4-FFF2-40B4-BE49-F238E27FC236}">
                <a16:creationId xmlns:a16="http://schemas.microsoft.com/office/drawing/2014/main" id="{C44AD62B-C2C1-D04A-8C50-741BACC77D5D}"/>
              </a:ext>
            </a:extLst>
          </p:cNvPr>
          <p:cNvSpPr/>
          <p:nvPr/>
        </p:nvSpPr>
        <p:spPr>
          <a:xfrm>
            <a:off x="1535584" y="3491563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fetch</a:t>
            </a:r>
            <a:r>
              <a:rPr lang="nl-NL" sz="2800" dirty="0">
                <a:solidFill>
                  <a:schemeClr val="tx1"/>
                </a:solidFill>
              </a:rPr>
              <a:t>() returns a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/>
            </a:br>
            <a:endParaRPr lang="nl-NL" i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851BBC4-3F58-4943-AA9B-7043B57E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87" y="1825625"/>
            <a:ext cx="10532591" cy="4999703"/>
          </a:xfrm>
          <a:prstGeom prst="rect">
            <a:avLst/>
          </a:prstGeom>
        </p:spPr>
      </p:pic>
      <p:sp>
        <p:nvSpPr>
          <p:cNvPr id="9" name="Wolk 8">
            <a:extLst>
              <a:ext uri="{FF2B5EF4-FFF2-40B4-BE49-F238E27FC236}">
                <a16:creationId xmlns:a16="http://schemas.microsoft.com/office/drawing/2014/main" id="{46726BAE-F1ED-104A-B908-97CB1DD6FC55}"/>
              </a:ext>
            </a:extLst>
          </p:cNvPr>
          <p:cNvSpPr/>
          <p:nvPr/>
        </p:nvSpPr>
        <p:spPr>
          <a:xfrm>
            <a:off x="4683518" y="4121150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result.json</a:t>
            </a:r>
            <a:r>
              <a:rPr lang="nl-NL" sz="2800" dirty="0">
                <a:solidFill>
                  <a:schemeClr val="tx1"/>
                </a:solidFill>
              </a:rPr>
              <a:t>() returns </a:t>
            </a:r>
            <a:r>
              <a:rPr lang="nl-NL" sz="2800" dirty="0" err="1">
                <a:solidFill>
                  <a:schemeClr val="tx1"/>
                </a:solidFill>
              </a:rPr>
              <a:t>another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2512</TotalTime>
  <Words>1146</Words>
  <Application>Microsoft Macintosh PowerPoint</Application>
  <PresentationFormat>Breedbeeld</PresentationFormat>
  <Paragraphs>430</Paragraphs>
  <Slides>67</Slides>
  <Notes>27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67</vt:i4>
      </vt:variant>
    </vt:vector>
  </HeadingPairs>
  <TitlesOfParts>
    <vt:vector size="73" baseType="lpstr">
      <vt:lpstr>Gotham Bold</vt:lpstr>
      <vt:lpstr>Gotham Medium</vt:lpstr>
      <vt:lpstr>Arial</vt:lpstr>
      <vt:lpstr>Calibri</vt:lpstr>
      <vt:lpstr>Calibri Light</vt:lpstr>
      <vt:lpstr>Theme1</vt:lpstr>
      <vt:lpstr>PowerPoint-presentatie</vt:lpstr>
      <vt:lpstr>Handling asynchronicity in Javascript in 2018</vt:lpstr>
      <vt:lpstr>Michel Vollebregt</vt:lpstr>
      <vt:lpstr>Contents</vt:lpstr>
      <vt:lpstr>The problem</vt:lpstr>
      <vt:lpstr>Example: most recent repo</vt:lpstr>
      <vt:lpstr>promises</vt:lpstr>
      <vt:lpstr>Promises</vt:lpstr>
      <vt:lpstr>Promises</vt:lpstr>
      <vt:lpstr>Promises</vt:lpstr>
      <vt:lpstr>Async / await</vt:lpstr>
      <vt:lpstr>async / await</vt:lpstr>
      <vt:lpstr>async / await</vt:lpstr>
      <vt:lpstr>async / await</vt:lpstr>
      <vt:lpstr>Browser support</vt:lpstr>
      <vt:lpstr>pitfalls</vt:lpstr>
      <vt:lpstr>Example: comparing repos</vt:lpstr>
      <vt:lpstr>Comparing repos</vt:lpstr>
      <vt:lpstr>Comparing repos</vt:lpstr>
      <vt:lpstr>Promise.all to the rescue</vt:lpstr>
      <vt:lpstr>Promise.all to the rescue</vt:lpstr>
      <vt:lpstr>Promise.all to the rescue</vt:lpstr>
      <vt:lpstr>Promise.all to the rescue</vt:lpstr>
      <vt:lpstr>Promise.all to the rescue</vt:lpstr>
      <vt:lpstr>Recap: async /await</vt:lpstr>
      <vt:lpstr>Bonus</vt:lpstr>
      <vt:lpstr>observables</vt:lpstr>
      <vt:lpstr>Observables</vt:lpstr>
      <vt:lpstr>Observables: examples</vt:lpstr>
      <vt:lpstr>Example: http</vt:lpstr>
      <vt:lpstr>Example: http</vt:lpstr>
      <vt:lpstr>Example: http</vt:lpstr>
      <vt:lpstr>Example: multiple values</vt:lpstr>
      <vt:lpstr>Example: multiple values</vt:lpstr>
      <vt:lpstr>Example: multiple values</vt:lpstr>
      <vt:lpstr>Observable</vt:lpstr>
      <vt:lpstr>Observable</vt:lpstr>
      <vt:lpstr>Observable</vt:lpstr>
      <vt:lpstr>operators</vt:lpstr>
      <vt:lpstr>Operators: map</vt:lpstr>
      <vt:lpstr>Operators: map</vt:lpstr>
      <vt:lpstr>Operators: map</vt:lpstr>
      <vt:lpstr>Operators: map</vt:lpstr>
      <vt:lpstr>Operators: map</vt:lpstr>
      <vt:lpstr>More operators</vt:lpstr>
      <vt:lpstr>Example: number of commits</vt:lpstr>
      <vt:lpstr>Operators: mergeMap</vt:lpstr>
      <vt:lpstr>Operators: mergeMap</vt:lpstr>
      <vt:lpstr>Five operators like mergeMap</vt:lpstr>
      <vt:lpstr>Four operators like mergeMap</vt:lpstr>
      <vt:lpstr>Example: refresh on mouse click</vt:lpstr>
      <vt:lpstr>Operators: mergeMap</vt:lpstr>
      <vt:lpstr>Preserve the order: concatMap</vt:lpstr>
      <vt:lpstr>Cancel earlier requests: switchMap</vt:lpstr>
      <vt:lpstr>Ignore later results: exhaustMap</vt:lpstr>
      <vt:lpstr>Hot and cold observables</vt:lpstr>
      <vt:lpstr>Hot Observable: already running</vt:lpstr>
      <vt:lpstr>Cold Observable: triggered by subscribe</vt:lpstr>
      <vt:lpstr>Turning cold into hot: share operator</vt:lpstr>
      <vt:lpstr>Caching the values: shareReplay operator</vt:lpstr>
      <vt:lpstr>Should i use promises or observables?</vt:lpstr>
      <vt:lpstr>You don’t have to choose!</vt:lpstr>
      <vt:lpstr>You don’t have to choose!</vt:lpstr>
      <vt:lpstr>You don’t have to choose!</vt:lpstr>
      <vt:lpstr>Should i use promises or observables?</vt:lpstr>
      <vt:lpstr>Promises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Michel Vollebregt</cp:lastModifiedBy>
  <cp:revision>121</cp:revision>
  <dcterms:created xsi:type="dcterms:W3CDTF">2018-08-22T08:31:57Z</dcterms:created>
  <dcterms:modified xsi:type="dcterms:W3CDTF">2018-09-23T17:45:54Z</dcterms:modified>
</cp:coreProperties>
</file>